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257" r:id="rId4"/>
    <p:sldId id="271" r:id="rId5"/>
    <p:sldId id="272" r:id="rId6"/>
    <p:sldId id="273" r:id="rId7"/>
    <p:sldId id="294" r:id="rId8"/>
    <p:sldId id="295" r:id="rId9"/>
    <p:sldId id="296" r:id="rId10"/>
    <p:sldId id="297" r:id="rId11"/>
    <p:sldId id="298" r:id="rId12"/>
    <p:sldId id="299" r:id="rId13"/>
    <p:sldId id="300" r:id="rId14"/>
    <p:sldId id="301" r:id="rId15"/>
    <p:sldId id="303" r:id="rId16"/>
    <p:sldId id="304" r:id="rId17"/>
    <p:sldId id="305"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36D78D-DB21-4CC7-9875-CFE259C528B9}" type="datetimeFigureOut">
              <a:rPr lang="en-US" smtClean="0"/>
              <a:pPr/>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1852228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36D78D-DB21-4CC7-9875-CFE259C528B9}" type="datetimeFigureOut">
              <a:rPr lang="en-US" smtClean="0"/>
              <a:pPr/>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1607817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36D78D-DB21-4CC7-9875-CFE259C528B9}" type="datetimeFigureOut">
              <a:rPr lang="en-US" smtClean="0"/>
              <a:pPr/>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3917150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FFFF66"/>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FFFF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CDB06455-5ADC-4651-8874-5A7B8A64D10D}" type="datetimeFigureOut">
              <a:rPr lang="en-US">
                <a:solidFill>
                  <a:prstClr val="black">
                    <a:tint val="75000"/>
                  </a:prstClr>
                </a:solidFill>
              </a:rPr>
              <a:pPr/>
              <a:t>2/20/2018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699E2D0-2636-44E0-8A21-91ED553854C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09775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36D78D-DB21-4CC7-9875-CFE259C528B9}" type="datetimeFigureOut">
              <a:rPr lang="en-US" smtClean="0"/>
              <a:pPr/>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967820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36D78D-DB21-4CC7-9875-CFE259C528B9}" type="datetimeFigureOut">
              <a:rPr lang="en-US" smtClean="0"/>
              <a:pPr/>
              <a:t>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2457686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36D78D-DB21-4CC7-9875-CFE259C528B9}" type="datetimeFigureOut">
              <a:rPr lang="en-US" smtClean="0"/>
              <a:pPr/>
              <a:t>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3433924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36D78D-DB21-4CC7-9875-CFE259C528B9}" type="datetimeFigureOut">
              <a:rPr lang="en-US" smtClean="0"/>
              <a:pPr/>
              <a:t>2/20/2018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201716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36D78D-DB21-4CC7-9875-CFE259C528B9}" type="datetimeFigureOut">
              <a:rPr lang="en-US" smtClean="0"/>
              <a:pPr/>
              <a:t>2/20/2018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1150723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36D78D-DB21-4CC7-9875-CFE259C528B9}" type="datetimeFigureOut">
              <a:rPr lang="en-US" smtClean="0"/>
              <a:pPr/>
              <a:t>2/20/2018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395259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36D78D-DB21-4CC7-9875-CFE259C528B9}" type="datetimeFigureOut">
              <a:rPr lang="en-US" smtClean="0"/>
              <a:pPr/>
              <a:t>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4204161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36D78D-DB21-4CC7-9875-CFE259C528B9}" type="datetimeFigureOut">
              <a:rPr lang="en-US" smtClean="0"/>
              <a:pPr/>
              <a:t>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FCD78-CD37-4D99-9563-6E6E4336C204}" type="slidenum">
              <a:rPr lang="en-US" smtClean="0"/>
              <a:pPr/>
              <a:t>‹#›</a:t>
            </a:fld>
            <a:endParaRPr lang="en-US"/>
          </a:p>
        </p:txBody>
      </p:sp>
    </p:spTree>
    <p:extLst>
      <p:ext uri="{BB962C8B-B14F-4D97-AF65-F5344CB8AC3E}">
        <p14:creationId xmlns:p14="http://schemas.microsoft.com/office/powerpoint/2010/main" val="2995976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36D78D-DB21-4CC7-9875-CFE259C528B9}" type="datetimeFigureOut">
              <a:rPr lang="en-US" smtClean="0"/>
              <a:pPr/>
              <a:t>2/20/2018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1FCD78-CD37-4D99-9563-6E6E4336C204}" type="slidenum">
              <a:rPr lang="en-US" smtClean="0"/>
              <a:pPr/>
              <a:t>‹#›</a:t>
            </a:fld>
            <a:endParaRPr lang="en-US"/>
          </a:p>
        </p:txBody>
      </p:sp>
      <p:pic>
        <p:nvPicPr>
          <p:cNvPr id="7" name="Pictur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51002" y="0"/>
            <a:ext cx="1092998" cy="1581204"/>
          </a:xfrm>
          <a:prstGeom prst="rect">
            <a:avLst/>
          </a:prstGeom>
        </p:spPr>
      </p:pic>
    </p:spTree>
    <p:extLst>
      <p:ext uri="{BB962C8B-B14F-4D97-AF65-F5344CB8AC3E}">
        <p14:creationId xmlns:p14="http://schemas.microsoft.com/office/powerpoint/2010/main" val="2114692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B06455-5ADC-4651-8874-5A7B8A64D10D}" type="datetimeFigureOut">
              <a:rPr lang="en-US">
                <a:solidFill>
                  <a:prstClr val="black">
                    <a:tint val="75000"/>
                  </a:prstClr>
                </a:solidFill>
              </a:rPr>
              <a:pPr/>
              <a:t>2/20/2018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99E2D0-2636-44E0-8A21-91ED553854CA}" type="slidenum">
              <a:rPr lang="en-US">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677"/>
            <a:ext cx="9144000" cy="6847323"/>
          </a:xfrm>
          <a:prstGeom prst="rect">
            <a:avLst/>
          </a:prstGeom>
        </p:spPr>
      </p:pic>
    </p:spTree>
    <p:extLst>
      <p:ext uri="{BB962C8B-B14F-4D97-AF65-F5344CB8AC3E}">
        <p14:creationId xmlns:p14="http://schemas.microsoft.com/office/powerpoint/2010/main" val="453793055"/>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Fundamentals of Political Science Research, 2</a:t>
            </a:r>
            <a:r>
              <a:rPr lang="en-US" baseline="30000" dirty="0" smtClean="0"/>
              <a:t>nd</a:t>
            </a:r>
            <a:r>
              <a:rPr lang="en-US" dirty="0" smtClean="0"/>
              <a:t> Edition</a:t>
            </a:r>
            <a:endParaRPr lang="en-US" dirty="0"/>
          </a:p>
        </p:txBody>
      </p:sp>
      <p:sp>
        <p:nvSpPr>
          <p:cNvPr id="3" name="Subtitle 2"/>
          <p:cNvSpPr>
            <a:spLocks noGrp="1"/>
          </p:cNvSpPr>
          <p:nvPr>
            <p:ph type="subTitle" idx="1"/>
          </p:nvPr>
        </p:nvSpPr>
        <p:spPr/>
        <p:txBody>
          <a:bodyPr/>
          <a:lstStyle/>
          <a:p>
            <a:r>
              <a:rPr lang="en-US" dirty="0"/>
              <a:t>Chapter </a:t>
            </a:r>
            <a:r>
              <a:rPr lang="en-US" dirty="0" smtClean="0"/>
              <a:t>6: Probability and Statistical Inference</a:t>
            </a:r>
            <a:endParaRPr lang="en-US" dirty="0"/>
          </a:p>
        </p:txBody>
      </p:sp>
    </p:spTree>
    <p:extLst>
      <p:ext uri="{BB962C8B-B14F-4D97-AF65-F5344CB8AC3E}">
        <p14:creationId xmlns:p14="http://schemas.microsoft.com/office/powerpoint/2010/main" val="22461010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of probability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 All outcomes have some probability ranging from 0 to 1.</a:t>
            </a:r>
          </a:p>
          <a:p>
            <a:r>
              <a:rPr lang="en-US" dirty="0" smtClean="0"/>
              <a:t>2 The sum of all possible outcomes must be exactly 1.</a:t>
            </a:r>
          </a:p>
          <a:p>
            <a:r>
              <a:rPr lang="en-US" dirty="0" smtClean="0"/>
              <a:t>3 If (but only if!) two outcomes are independent, then the probability of those events both occurring is equal to the product of them individually. So, if we have a fair coin, and toss it three times—and be mindful that each toss is an independent outcome--the probability of tossing three tails is 1/2 X 1/2 X 1/2 = 1/8.</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 the goal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are some things (like the mean) that we can know (with certainty) about a sample. But we care about the population. How can we learn about the population from a sample?</a:t>
            </a:r>
          </a:p>
          <a:p>
            <a:r>
              <a:rPr lang="en-US" dirty="0" smtClean="0"/>
              <a:t>That process is called “statistical inference."</a:t>
            </a:r>
          </a:p>
          <a:p>
            <a:r>
              <a:rPr lang="en-US" dirty="0" smtClean="0"/>
              <a:t>The Central Limit Theorem will invoke a particular kind of distribution called the normal distribution, with which most of you are casually familiar. It's also called a bell-shaped distribution. But it has some unique features.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normal distribution</a:t>
            </a:r>
            <a:endParaRPr lang="en-US" dirty="0"/>
          </a:p>
        </p:txBody>
      </p:sp>
      <p:sp>
        <p:nvSpPr>
          <p:cNvPr id="3" name="Content Placeholder 2"/>
          <p:cNvSpPr>
            <a:spLocks noGrp="1"/>
          </p:cNvSpPr>
          <p:nvPr>
            <p:ph idx="1"/>
          </p:nvPr>
        </p:nvSpPr>
        <p:spPr/>
        <p:txBody>
          <a:bodyPr/>
          <a:lstStyle/>
          <a:p>
            <a:r>
              <a:rPr lang="en-US" dirty="0" smtClean="0"/>
              <a:t>The Central Limit Theorem will invoke a particular kind of distribution called the normal distribution, with which most of you are casually familiar. It's also called a bell-shaped distribution. But it has some unique features.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 “normal” </a:t>
            </a:r>
            <a:br>
              <a:rPr lang="en-US" dirty="0" smtClean="0"/>
            </a:br>
            <a:r>
              <a:rPr lang="en-US" dirty="0" smtClean="0"/>
              <a:t>distribution?</a:t>
            </a:r>
            <a:endParaRPr lang="en-US" dirty="0"/>
          </a:p>
        </p:txBody>
      </p:sp>
      <p:sp>
        <p:nvSpPr>
          <p:cNvPr id="3" name="Content Placeholder 2"/>
          <p:cNvSpPr>
            <a:spLocks noGrp="1"/>
          </p:cNvSpPr>
          <p:nvPr>
            <p:ph idx="1"/>
          </p:nvPr>
        </p:nvSpPr>
        <p:spPr/>
        <p:txBody>
          <a:bodyPr>
            <a:normAutofit fontScale="92500"/>
          </a:bodyPr>
          <a:lstStyle/>
          <a:p>
            <a:r>
              <a:rPr lang="en-US" dirty="0" smtClean="0"/>
              <a:t>“Normal" does not mean “typical," or “good," or whatever. Its opposite is not the “abnormal" distribution or the “deviant“ distribution. (Technically, distributions do not have opposites.)</a:t>
            </a:r>
          </a:p>
          <a:p>
            <a:r>
              <a:rPr lang="en-US" dirty="0" smtClean="0"/>
              <a:t>It is a distribution that is symmetrical, so that the mode, median, and mean are all equal. (But not all symmetrical distributions are normal.) It also has certain properties that are useful.</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looks like this</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914400" y="1600200"/>
            <a:ext cx="7083252" cy="4818342"/>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it useful?</a:t>
            </a:r>
            <a:endParaRPr lang="en-US" dirty="0"/>
          </a:p>
        </p:txBody>
      </p:sp>
      <p:sp>
        <p:nvSpPr>
          <p:cNvPr id="3" name="Content Placeholder 2"/>
          <p:cNvSpPr>
            <a:spLocks noGrp="1"/>
          </p:cNvSpPr>
          <p:nvPr>
            <p:ph idx="1"/>
          </p:nvPr>
        </p:nvSpPr>
        <p:spPr/>
        <p:txBody>
          <a:bodyPr/>
          <a:lstStyle/>
          <a:p>
            <a:r>
              <a:rPr lang="en-US" dirty="0" smtClean="0"/>
              <a:t>Because, if a distribution is normally shaped, we know a certain % of cases fall within a certain distance of the mean.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68 - 95 - 99 rule</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1066800" y="1600200"/>
            <a:ext cx="7035112" cy="4800599"/>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all distributions normal?</a:t>
            </a:r>
            <a:endParaRPr lang="en-US" dirty="0"/>
          </a:p>
        </p:txBody>
      </p:sp>
      <p:sp>
        <p:nvSpPr>
          <p:cNvPr id="3" name="Content Placeholder 2"/>
          <p:cNvSpPr>
            <a:spLocks noGrp="1"/>
          </p:cNvSpPr>
          <p:nvPr>
            <p:ph idx="1"/>
          </p:nvPr>
        </p:nvSpPr>
        <p:spPr/>
        <p:txBody>
          <a:bodyPr/>
          <a:lstStyle/>
          <a:p>
            <a:r>
              <a:rPr lang="en-US" dirty="0" smtClean="0"/>
              <a:t>NO!</a:t>
            </a:r>
          </a:p>
          <a:p>
            <a:r>
              <a:rPr lang="en-US" dirty="0" smtClean="0"/>
              <a:t>A frequency distribution is just a distribution of scores (like your scores on the midterm, or the distribution of income in Nebraska).</a:t>
            </a:r>
          </a:p>
          <a:p>
            <a:r>
              <a:rPr lang="en-US" dirty="0" smtClean="0"/>
              <a:t>Most frequency distributions are not normally shaped.</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a:t>
            </a:r>
            <a:endParaRPr lang="en-US" dirty="0"/>
          </a:p>
        </p:txBody>
      </p:sp>
      <p:sp>
        <p:nvSpPr>
          <p:cNvPr id="3" name="Content Placeholder 2"/>
          <p:cNvSpPr>
            <a:spLocks noGrp="1"/>
          </p:cNvSpPr>
          <p:nvPr>
            <p:ph idx="1"/>
          </p:nvPr>
        </p:nvSpPr>
        <p:spPr/>
        <p:txBody>
          <a:bodyPr/>
          <a:lstStyle/>
          <a:p>
            <a:r>
              <a:rPr lang="en-US" dirty="0" smtClean="0"/>
              <a:t>Even if a frequency distribution is not normally shaped, if we imagine a (hypothetical) world in which we took an infinite number of samples, and took the mean of each sample, and then plotted those means, then how would those plotted means be distributed?</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a:t>
            </a:r>
            <a:endParaRPr lang="en-US" dirty="0"/>
          </a:p>
        </p:txBody>
      </p:sp>
      <p:sp>
        <p:nvSpPr>
          <p:cNvPr id="3" name="Content Placeholder 2"/>
          <p:cNvSpPr>
            <a:spLocks noGrp="1"/>
          </p:cNvSpPr>
          <p:nvPr>
            <p:ph idx="1"/>
          </p:nvPr>
        </p:nvSpPr>
        <p:spPr/>
        <p:txBody>
          <a:bodyPr/>
          <a:lstStyle/>
          <a:p>
            <a:r>
              <a:rPr lang="en-US" dirty="0" smtClean="0"/>
              <a:t>Imagine that we rolled a six-sided dice like you play a game of Clue with. It can come out as a 1, 2, 3, 4, 5 or 6 with equal probability, right?</a:t>
            </a:r>
          </a:p>
          <a:p>
            <a:r>
              <a:rPr lang="en-US" dirty="0" smtClean="0"/>
              <a:t>Let's say you rolled that dice 600 times. What would that distribution “look like"?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Chapter </a:t>
            </a:r>
            <a:r>
              <a:rPr lang="en-US" dirty="0" smtClean="0"/>
              <a:t>6 Outline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 Populations and samples</a:t>
            </a:r>
          </a:p>
          <a:p>
            <a:r>
              <a:rPr lang="en-US" dirty="0" smtClean="0"/>
              <a:t>2 Some Basics of Probability Theory</a:t>
            </a:r>
          </a:p>
          <a:p>
            <a:r>
              <a:rPr lang="en-US" dirty="0" smtClean="0"/>
              <a:t>3 Learning about the population from a sample: The central limit theorem</a:t>
            </a:r>
          </a:p>
          <a:p>
            <a:r>
              <a:rPr lang="en-US" dirty="0" smtClean="0"/>
              <a:t>4 Example: Presidential approval ratings</a:t>
            </a:r>
          </a:p>
          <a:p>
            <a:r>
              <a:rPr lang="en-US" dirty="0" smtClean="0"/>
              <a:t>5 What kind of sample was that?</a:t>
            </a:r>
          </a:p>
          <a:p>
            <a:r>
              <a:rPr lang="en-US" dirty="0" smtClean="0"/>
              <a:t>6 A note on the </a:t>
            </a:r>
            <a:r>
              <a:rPr lang="en-US" dirty="0" smtClean="0"/>
              <a:t>effect </a:t>
            </a:r>
            <a:r>
              <a:rPr lang="en-US" dirty="0" smtClean="0"/>
              <a:t>of sample size</a:t>
            </a:r>
          </a:p>
          <a:p>
            <a:r>
              <a:rPr lang="en-US" dirty="0" smtClean="0"/>
              <a:t>7 A Look Ahead: Examining Relationships Between Variables</a:t>
            </a:r>
            <a:endParaRPr lang="en-US" dirty="0"/>
          </a:p>
        </p:txBody>
      </p:sp>
    </p:spTree>
    <p:extLst>
      <p:ext uri="{BB962C8B-B14F-4D97-AF65-F5344CB8AC3E}">
        <p14:creationId xmlns:p14="http://schemas.microsoft.com/office/powerpoint/2010/main" val="38469116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uniform (not normal) </a:t>
            </a:r>
            <a:br>
              <a:rPr lang="en-US" dirty="0" smtClean="0"/>
            </a:br>
            <a:r>
              <a:rPr lang="en-US" dirty="0" smtClean="0"/>
              <a:t>distribution</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990600" y="1600200"/>
            <a:ext cx="7041844" cy="48006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That’s not normal</a:t>
            </a:r>
            <a:endParaRPr lang="en-US" dirty="0"/>
          </a:p>
        </p:txBody>
      </p:sp>
      <p:sp>
        <p:nvSpPr>
          <p:cNvPr id="3" name="Content Placeholder 2"/>
          <p:cNvSpPr>
            <a:spLocks noGrp="1"/>
          </p:cNvSpPr>
          <p:nvPr>
            <p:ph idx="1"/>
          </p:nvPr>
        </p:nvSpPr>
        <p:spPr/>
        <p:txBody>
          <a:bodyPr>
            <a:normAutofit lnSpcReduction="10000"/>
          </a:bodyPr>
          <a:lstStyle/>
          <a:p>
            <a:r>
              <a:rPr lang="en-US" dirty="0" smtClean="0"/>
              <a:t>That's not normal, right?</a:t>
            </a:r>
          </a:p>
          <a:p>
            <a:r>
              <a:rPr lang="en-US" dirty="0" smtClean="0"/>
              <a:t>Let's say we rolled that dice 600 times. What do you think the mean would be (about)?</a:t>
            </a:r>
          </a:p>
          <a:p>
            <a:r>
              <a:rPr lang="en-US" dirty="0" smtClean="0"/>
              <a:t>Would it be exactly 3.5? Every time? No, of course not.</a:t>
            </a:r>
          </a:p>
          <a:p>
            <a:r>
              <a:rPr lang="en-US" dirty="0" smtClean="0"/>
              <a:t>But what would happen if we did that roll-it-600-times thing, say, a billion times, then plotted the means? (Not the rolls, the means. Be careful!)</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would be normal</a:t>
            </a:r>
            <a:endParaRPr lang="en-US" dirty="0"/>
          </a:p>
        </p:txBody>
      </p:sp>
      <p:sp>
        <p:nvSpPr>
          <p:cNvPr id="3" name="Content Placeholder 2"/>
          <p:cNvSpPr>
            <a:spLocks noGrp="1"/>
          </p:cNvSpPr>
          <p:nvPr>
            <p:ph idx="1"/>
          </p:nvPr>
        </p:nvSpPr>
        <p:spPr/>
        <p:txBody>
          <a:bodyPr>
            <a:normAutofit/>
          </a:bodyPr>
          <a:lstStyle/>
          <a:p>
            <a:r>
              <a:rPr lang="en-US" dirty="0" smtClean="0"/>
              <a:t>Think about this carefully. In our frequency distribution, we could get a score of 1 to 6 with equal likelihood. But in our sample means, we would never get means of 1 or 6. All of our means would be somewhere around 3.5, yes? Moreover, they would be distributed around that mean (3.5) normally.</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This is the Central Limit </a:t>
            </a:r>
            <a:br>
              <a:rPr lang="en-US" dirty="0" smtClean="0"/>
            </a:br>
            <a:r>
              <a:rPr lang="en-US" dirty="0" smtClean="0"/>
              <a:t>Theorem</a:t>
            </a:r>
            <a:endParaRPr lang="en-US" dirty="0"/>
          </a:p>
        </p:txBody>
      </p:sp>
      <p:sp>
        <p:nvSpPr>
          <p:cNvPr id="3" name="Content Placeholder 2"/>
          <p:cNvSpPr>
            <a:spLocks noGrp="1"/>
          </p:cNvSpPr>
          <p:nvPr>
            <p:ph idx="1"/>
          </p:nvPr>
        </p:nvSpPr>
        <p:spPr>
          <a:xfrm>
            <a:off x="457200" y="1600201"/>
            <a:ext cx="8229600" cy="2362200"/>
          </a:xfrm>
        </p:spPr>
        <p:txBody>
          <a:bodyPr>
            <a:normAutofit/>
          </a:bodyPr>
          <a:lstStyle/>
          <a:p>
            <a:r>
              <a:rPr lang="en-US" sz="2400" dirty="0" smtClean="0"/>
              <a:t>The </a:t>
            </a:r>
            <a:r>
              <a:rPr lang="en-US" sz="2400" b="1" dirty="0" smtClean="0"/>
              <a:t>Central Limit Theorem </a:t>
            </a:r>
            <a:r>
              <a:rPr lang="en-US" sz="2400" dirty="0" smtClean="0"/>
              <a:t>says that, no matter what the underlying shape of the frequency distribution (whether it's uniform, normal, or whatever), the hypothetical distribution of sample means--which is called a </a:t>
            </a:r>
            <a:r>
              <a:rPr lang="en-US" sz="2400" b="1" dirty="0" smtClean="0"/>
              <a:t>sampling distribution</a:t>
            </a:r>
            <a:r>
              <a:rPr lang="en-US" sz="2400" dirty="0" smtClean="0"/>
              <a:t>--will be normal, with mean equal to the true population mean, and standard deviation equal to</a:t>
            </a:r>
            <a:endParaRPr lang="en-US" sz="2400" dirty="0"/>
          </a:p>
        </p:txBody>
      </p:sp>
      <p:pic>
        <p:nvPicPr>
          <p:cNvPr id="5122" name="Picture 2"/>
          <p:cNvPicPr>
            <a:picLocks noChangeAspect="1" noChangeArrowheads="1"/>
          </p:cNvPicPr>
          <p:nvPr/>
        </p:nvPicPr>
        <p:blipFill>
          <a:blip r:embed="rId2" cstate="print"/>
          <a:srcRect/>
          <a:stretch>
            <a:fillRect/>
          </a:stretch>
        </p:blipFill>
        <p:spPr bwMode="auto">
          <a:xfrm>
            <a:off x="3810000" y="3886200"/>
            <a:ext cx="1623934" cy="762000"/>
          </a:xfrm>
          <a:prstGeom prst="rect">
            <a:avLst/>
          </a:prstGeom>
          <a:noFill/>
          <a:ln w="9525">
            <a:noFill/>
            <a:miter lim="800000"/>
            <a:headEnd/>
            <a:tailEnd/>
          </a:ln>
        </p:spPr>
      </p:pic>
      <p:sp>
        <p:nvSpPr>
          <p:cNvPr id="5" name="TextBox 4"/>
          <p:cNvSpPr txBox="1"/>
          <p:nvPr/>
        </p:nvSpPr>
        <p:spPr>
          <a:xfrm>
            <a:off x="533400" y="5105400"/>
            <a:ext cx="6636625" cy="461665"/>
          </a:xfrm>
          <a:prstGeom prst="rect">
            <a:avLst/>
          </a:prstGeom>
          <a:noFill/>
        </p:spPr>
        <p:txBody>
          <a:bodyPr wrap="none" rtlCol="0">
            <a:spAutoFit/>
          </a:bodyPr>
          <a:lstStyle/>
          <a:p>
            <a:r>
              <a:rPr lang="en-US" sz="2400" dirty="0" smtClean="0"/>
              <a:t>The above is called the </a:t>
            </a:r>
            <a:r>
              <a:rPr lang="en-US" sz="2400" b="1" dirty="0" smtClean="0"/>
              <a:t>standard error of the mean</a:t>
            </a:r>
            <a:r>
              <a:rPr lang="en-US" sz="2400" dirty="0" smtClean="0"/>
              <a:t>.</a:t>
            </a:r>
            <a:endParaRPr lang="en-US"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Then…</a:t>
            </a:r>
            <a:endParaRPr lang="en-US" dirty="0"/>
          </a:p>
        </p:txBody>
      </p:sp>
      <p:sp>
        <p:nvSpPr>
          <p:cNvPr id="3" name="Content Placeholder 2"/>
          <p:cNvSpPr>
            <a:spLocks noGrp="1"/>
          </p:cNvSpPr>
          <p:nvPr>
            <p:ph idx="1"/>
          </p:nvPr>
        </p:nvSpPr>
        <p:spPr/>
        <p:txBody>
          <a:bodyPr/>
          <a:lstStyle/>
          <a:p>
            <a:r>
              <a:rPr lang="en-US" dirty="0" smtClean="0"/>
              <a:t>You can use what you know about the sample to infer what is likely to be true about the population.</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polling result from </a:t>
            </a:r>
            <a:br>
              <a:rPr lang="en-US" dirty="0" smtClean="0"/>
            </a:br>
            <a:r>
              <a:rPr lang="en-US" dirty="0" smtClean="0"/>
              <a:t>October 2006</a:t>
            </a:r>
            <a:endParaRPr lang="en-US" dirty="0"/>
          </a:p>
        </p:txBody>
      </p:sp>
      <p:sp>
        <p:nvSpPr>
          <p:cNvPr id="3" name="Content Placeholder 2"/>
          <p:cNvSpPr>
            <a:spLocks noGrp="1"/>
          </p:cNvSpPr>
          <p:nvPr>
            <p:ph idx="1"/>
          </p:nvPr>
        </p:nvSpPr>
        <p:spPr/>
        <p:txBody>
          <a:bodyPr>
            <a:normAutofit lnSpcReduction="10000"/>
          </a:bodyPr>
          <a:lstStyle/>
          <a:p>
            <a:r>
              <a:rPr lang="en-US" dirty="0" smtClean="0"/>
              <a:t>On October 5 and 6, 2006, Newsweek magazine sponsored a survey in which 1,004 randomly selected Americans were interviewed about their political beliefs. Among the questions they asked was the following item intended to tap into a respondent's evaluation of the president's job performance:</a:t>
            </a:r>
          </a:p>
          <a:p>
            <a:pPr lvl="1"/>
            <a:r>
              <a:rPr lang="en-US" dirty="0" smtClean="0"/>
              <a:t>“Do you approve or disapprove of the way George W. Bush is handling his job as president?"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results</a:t>
            </a:r>
            <a:endParaRPr lang="en-US" dirty="0"/>
          </a:p>
        </p:txBody>
      </p:sp>
      <p:sp>
        <p:nvSpPr>
          <p:cNvPr id="3" name="Content Placeholder 2"/>
          <p:cNvSpPr>
            <a:spLocks noGrp="1"/>
          </p:cNvSpPr>
          <p:nvPr>
            <p:ph idx="1"/>
          </p:nvPr>
        </p:nvSpPr>
        <p:spPr/>
        <p:txBody>
          <a:bodyPr>
            <a:normAutofit fontScale="92500"/>
          </a:bodyPr>
          <a:lstStyle/>
          <a:p>
            <a:r>
              <a:rPr lang="en-US" dirty="0" smtClean="0"/>
              <a:t>In early October, 2006, 33% of the sample approved of Bush's job performance, 59% disapproved, and 8% were unsure.</a:t>
            </a:r>
          </a:p>
          <a:p>
            <a:r>
              <a:rPr lang="en-US" dirty="0" smtClean="0"/>
              <a:t>We're only interested in the opinions of those 1,004 Americans who happened to be in the sample insofar as they tell us something about the adult population as a whole. But we can use these 1,004 responses to do precisely that, using the logic of the central limit theorem.</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we know with certainty </a:t>
            </a:r>
            <a:br>
              <a:rPr lang="en-US" dirty="0" smtClean="0"/>
            </a:br>
            <a:r>
              <a:rPr lang="en-US" dirty="0" smtClean="0"/>
              <a:t>about the sample</a:t>
            </a:r>
            <a:endParaRPr lang="en-US" dirty="0"/>
          </a:p>
        </p:txBody>
      </p:sp>
      <p:sp>
        <p:nvSpPr>
          <p:cNvPr id="4" name="TextBox 3"/>
          <p:cNvSpPr txBox="1"/>
          <p:nvPr/>
        </p:nvSpPr>
        <p:spPr>
          <a:xfrm>
            <a:off x="685800" y="3505200"/>
            <a:ext cx="7848600" cy="1077218"/>
          </a:xfrm>
          <a:prstGeom prst="rect">
            <a:avLst/>
          </a:prstGeom>
          <a:noFill/>
        </p:spPr>
        <p:txBody>
          <a:bodyPr wrap="square" rtlCol="0">
            <a:spAutoFit/>
          </a:bodyPr>
          <a:lstStyle/>
          <a:p>
            <a:r>
              <a:rPr lang="en-US" sz="3200" dirty="0" smtClean="0"/>
              <a:t>We calculate the sample standard deviation,        	, in the following way:</a:t>
            </a:r>
            <a:endParaRPr lang="en-US" sz="32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6096000" y="1905000"/>
            <a:ext cx="304800" cy="463826"/>
          </a:xfrm>
          <a:prstGeom prst="rect">
            <a:avLst/>
          </a:prstGeom>
          <a:noFill/>
          <a:ln w="9525">
            <a:noFill/>
            <a:miter lim="800000"/>
            <a:headEnd/>
            <a:tailEnd/>
          </a:ln>
        </p:spPr>
      </p:pic>
      <p:sp>
        <p:nvSpPr>
          <p:cNvPr id="6" name="TextBox 5"/>
          <p:cNvSpPr txBox="1"/>
          <p:nvPr/>
        </p:nvSpPr>
        <p:spPr>
          <a:xfrm>
            <a:off x="762000" y="1828800"/>
            <a:ext cx="7623882" cy="584775"/>
          </a:xfrm>
          <a:prstGeom prst="rect">
            <a:avLst/>
          </a:prstGeom>
          <a:noFill/>
        </p:spPr>
        <p:txBody>
          <a:bodyPr wrap="none" rtlCol="0">
            <a:spAutoFit/>
          </a:bodyPr>
          <a:lstStyle/>
          <a:p>
            <a:r>
              <a:rPr lang="en-US" sz="3200" dirty="0" smtClean="0"/>
              <a:t>We calculate our sample mean,     as follows:</a:t>
            </a:r>
            <a:endParaRPr lang="en-US" sz="3200" dirty="0"/>
          </a:p>
        </p:txBody>
      </p:sp>
      <p:pic>
        <p:nvPicPr>
          <p:cNvPr id="1027" name="Picture 3"/>
          <p:cNvPicPr>
            <a:picLocks noChangeAspect="1" noChangeArrowheads="1"/>
          </p:cNvPicPr>
          <p:nvPr/>
        </p:nvPicPr>
        <p:blipFill>
          <a:blip r:embed="rId3" cstate="print"/>
          <a:srcRect/>
          <a:stretch>
            <a:fillRect/>
          </a:stretch>
        </p:blipFill>
        <p:spPr bwMode="auto">
          <a:xfrm>
            <a:off x="990600" y="4648200"/>
            <a:ext cx="6400800" cy="1772034"/>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838200" y="4114800"/>
            <a:ext cx="381000" cy="353786"/>
          </a:xfrm>
          <a:prstGeom prst="rect">
            <a:avLst/>
          </a:prstGeom>
          <a:noFill/>
          <a:ln w="9525">
            <a:noFill/>
            <a:miter lim="800000"/>
            <a:headEnd/>
            <a:tailEnd/>
          </a:ln>
        </p:spPr>
      </p:pic>
      <p:pic>
        <p:nvPicPr>
          <p:cNvPr id="1029" name="Picture 5"/>
          <p:cNvPicPr>
            <a:picLocks noChangeAspect="1" noChangeArrowheads="1"/>
          </p:cNvPicPr>
          <p:nvPr/>
        </p:nvPicPr>
        <p:blipFill>
          <a:blip r:embed="rId5" cstate="print"/>
          <a:srcRect/>
          <a:stretch>
            <a:fillRect/>
          </a:stretch>
        </p:blipFill>
        <p:spPr bwMode="auto">
          <a:xfrm>
            <a:off x="1828799" y="2514600"/>
            <a:ext cx="5340531" cy="838200"/>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about the population as a whole?</a:t>
            </a:r>
            <a:endParaRPr lang="en-US" dirty="0"/>
          </a:p>
        </p:txBody>
      </p:sp>
      <p:sp>
        <p:nvSpPr>
          <p:cNvPr id="3" name="Content Placeholder 2"/>
          <p:cNvSpPr>
            <a:spLocks noGrp="1"/>
          </p:cNvSpPr>
          <p:nvPr>
            <p:ph idx="1"/>
          </p:nvPr>
        </p:nvSpPr>
        <p:spPr>
          <a:xfrm>
            <a:off x="457200" y="1600201"/>
            <a:ext cx="8229600" cy="2590800"/>
          </a:xfrm>
        </p:spPr>
        <p:txBody>
          <a:bodyPr>
            <a:normAutofit fontScale="77500" lnSpcReduction="20000"/>
          </a:bodyPr>
          <a:lstStyle/>
          <a:p>
            <a:r>
              <a:rPr lang="en-US" dirty="0" smtClean="0"/>
              <a:t>Obviously, unlike the sample mean, we cannot know the population mean with certainty. But if we imagine that, instead of one sample of 1,004 respondents, we had an infinite number of samples of 1,004, then the central limit theorem tells us that those sample means would be distributed normally. Our best guess of the population mean, of course, is 0.33, because it is our sample mean. The standard error of the mean is equal to:</a:t>
            </a:r>
            <a:endParaRPr lang="en-US" dirty="0"/>
          </a:p>
        </p:txBody>
      </p:sp>
      <p:sp>
        <p:nvSpPr>
          <p:cNvPr id="4" name="TextBox 3"/>
          <p:cNvSpPr txBox="1"/>
          <p:nvPr/>
        </p:nvSpPr>
        <p:spPr>
          <a:xfrm>
            <a:off x="533400" y="5715000"/>
            <a:ext cx="8245399" cy="461665"/>
          </a:xfrm>
          <a:prstGeom prst="rect">
            <a:avLst/>
          </a:prstGeom>
          <a:noFill/>
        </p:spPr>
        <p:txBody>
          <a:bodyPr wrap="none" rtlCol="0">
            <a:spAutoFit/>
          </a:bodyPr>
          <a:lstStyle/>
          <a:p>
            <a:r>
              <a:rPr lang="en-US" sz="2400" dirty="0" smtClean="0"/>
              <a:t>which is our measure of uncertainty about the population mean.</a:t>
            </a:r>
            <a:endParaRPr lang="en-US" sz="2400" dirty="0"/>
          </a:p>
        </p:txBody>
      </p:sp>
      <p:pic>
        <p:nvPicPr>
          <p:cNvPr id="2050" name="Picture 2"/>
          <p:cNvPicPr>
            <a:picLocks noChangeAspect="1" noChangeArrowheads="1"/>
          </p:cNvPicPr>
          <p:nvPr/>
        </p:nvPicPr>
        <p:blipFill>
          <a:blip r:embed="rId2" cstate="print"/>
          <a:srcRect/>
          <a:stretch>
            <a:fillRect/>
          </a:stretch>
        </p:blipFill>
        <p:spPr bwMode="auto">
          <a:xfrm>
            <a:off x="2590800" y="4343400"/>
            <a:ext cx="3261360" cy="9906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confidence interval</a:t>
            </a:r>
            <a:endParaRPr lang="en-US" dirty="0"/>
          </a:p>
        </p:txBody>
      </p:sp>
      <p:sp>
        <p:nvSpPr>
          <p:cNvPr id="3" name="Content Placeholder 2"/>
          <p:cNvSpPr>
            <a:spLocks noGrp="1"/>
          </p:cNvSpPr>
          <p:nvPr>
            <p:ph idx="1"/>
          </p:nvPr>
        </p:nvSpPr>
        <p:spPr>
          <a:xfrm>
            <a:off x="457200" y="1600201"/>
            <a:ext cx="8229600" cy="1295399"/>
          </a:xfrm>
        </p:spPr>
        <p:txBody>
          <a:bodyPr>
            <a:normAutofit/>
          </a:bodyPr>
          <a:lstStyle/>
          <a:p>
            <a:r>
              <a:rPr lang="en-US" sz="2400" dirty="0" smtClean="0"/>
              <a:t>If we use the rule of thumb and calculate the 95% confidence interval using two standard errors in either direction from the sample mean, we are left with the following interval:</a:t>
            </a:r>
            <a:endParaRPr lang="en-US" sz="2400" dirty="0"/>
          </a:p>
        </p:txBody>
      </p:sp>
      <p:sp>
        <p:nvSpPr>
          <p:cNvPr id="4" name="TextBox 3"/>
          <p:cNvSpPr txBox="1"/>
          <p:nvPr/>
        </p:nvSpPr>
        <p:spPr>
          <a:xfrm>
            <a:off x="533400" y="4191000"/>
            <a:ext cx="9170459" cy="1200329"/>
          </a:xfrm>
          <a:prstGeom prst="rect">
            <a:avLst/>
          </a:prstGeom>
          <a:noFill/>
        </p:spPr>
        <p:txBody>
          <a:bodyPr wrap="square" rtlCol="0">
            <a:spAutoFit/>
          </a:bodyPr>
          <a:lstStyle/>
          <a:p>
            <a:r>
              <a:rPr lang="en-US" sz="2400" dirty="0" smtClean="0"/>
              <a:t>or between 0.30 and 0.36, which translates into being 95% </a:t>
            </a:r>
          </a:p>
          <a:p>
            <a:r>
              <a:rPr lang="en-US" sz="2400" dirty="0" smtClean="0"/>
              <a:t>confident that the population value of Bush approval is between </a:t>
            </a:r>
          </a:p>
          <a:p>
            <a:r>
              <a:rPr lang="en-US" sz="2400" dirty="0" smtClean="0"/>
              <a:t>30% and 36%.</a:t>
            </a:r>
            <a:endParaRPr lang="en-US" sz="2400" dirty="0"/>
          </a:p>
        </p:txBody>
      </p:sp>
      <p:pic>
        <p:nvPicPr>
          <p:cNvPr id="3074" name="Picture 2"/>
          <p:cNvPicPr>
            <a:picLocks noChangeAspect="1" noChangeArrowheads="1"/>
          </p:cNvPicPr>
          <p:nvPr/>
        </p:nvPicPr>
        <p:blipFill>
          <a:blip r:embed="rId2" cstate="print"/>
          <a:srcRect/>
          <a:stretch>
            <a:fillRect/>
          </a:stretch>
        </p:blipFill>
        <p:spPr bwMode="auto">
          <a:xfrm>
            <a:off x="1676400" y="3352800"/>
            <a:ext cx="5715000" cy="5334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back, looking ahead</a:t>
            </a:r>
            <a:endParaRPr lang="en-US" dirty="0"/>
          </a:p>
        </p:txBody>
      </p:sp>
      <p:sp>
        <p:nvSpPr>
          <p:cNvPr id="3" name="Content Placeholder 2"/>
          <p:cNvSpPr>
            <a:spLocks noGrp="1"/>
          </p:cNvSpPr>
          <p:nvPr>
            <p:ph idx="1"/>
          </p:nvPr>
        </p:nvSpPr>
        <p:spPr/>
        <p:txBody>
          <a:bodyPr>
            <a:normAutofit lnSpcReduction="10000"/>
          </a:bodyPr>
          <a:lstStyle/>
          <a:p>
            <a:r>
              <a:rPr lang="en-US" dirty="0" smtClean="0"/>
              <a:t>We now know how to use descriptive statistics--that is, measures of central tendency and measures of dispersion—to “describe" what a distribution of data looks like.</a:t>
            </a:r>
          </a:p>
          <a:p>
            <a:r>
              <a:rPr lang="en-US" dirty="0" smtClean="0"/>
              <a:t>For example, we can describe a class's scores on an exam or a paper with things like the mode, median and mean, and its standard deviation.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Those plus-or-minus figures</a:t>
            </a:r>
            <a:endParaRPr lang="en-US" dirty="0"/>
          </a:p>
        </p:txBody>
      </p:sp>
      <p:sp>
        <p:nvSpPr>
          <p:cNvPr id="3" name="Content Placeholder 2"/>
          <p:cNvSpPr>
            <a:spLocks noGrp="1"/>
          </p:cNvSpPr>
          <p:nvPr>
            <p:ph idx="1"/>
          </p:nvPr>
        </p:nvSpPr>
        <p:spPr/>
        <p:txBody>
          <a:bodyPr>
            <a:normAutofit lnSpcReduction="10000"/>
          </a:bodyPr>
          <a:lstStyle/>
          <a:p>
            <a:r>
              <a:rPr lang="en-US" dirty="0" smtClean="0"/>
              <a:t>This is where the “plus-or-minus" figures that we always see in public opinion polls come from.</a:t>
            </a:r>
          </a:p>
          <a:p>
            <a:r>
              <a:rPr lang="en-US" dirty="0" smtClean="0"/>
              <a:t>The best guess for the population mean value  is the sample mean value, plus or minus two standard errors.</a:t>
            </a:r>
          </a:p>
          <a:p>
            <a:r>
              <a:rPr lang="en-US" dirty="0" smtClean="0"/>
              <a:t>So the plus-or-minus figures we are  accustomed to seeing are built, typically, on the 95% interval.</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Random samples vs. samples of convenience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central limit theorem only applies to samples that are selected randomly. With a sample of convenience, by contrast, we cannot invoke the central limit theorem to construct a sampling distribution and create a </a:t>
            </a:r>
            <a:r>
              <a:rPr lang="en-US" dirty="0" smtClean="0"/>
              <a:t>confidence </a:t>
            </a:r>
            <a:r>
              <a:rPr lang="en-US" dirty="0" smtClean="0"/>
              <a:t>interval.</a:t>
            </a:r>
          </a:p>
          <a:p>
            <a:r>
              <a:rPr lang="en-US" dirty="0" smtClean="0"/>
              <a:t>A non-randomly selected sample of convenience does very little to help us build bridges between the sample and the population about which we want to learn. What do such “surveys" say about the population as a whole? Because their samples are clearly not random samples of the underlying population, the answer is “nothing."</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much does sample </a:t>
            </a:r>
            <a:br>
              <a:rPr lang="en-US" dirty="0" smtClean="0"/>
            </a:br>
            <a:r>
              <a:rPr lang="en-US" dirty="0" smtClean="0"/>
              <a:t>size matter?</a:t>
            </a:r>
            <a:endParaRPr lang="en-US" dirty="0"/>
          </a:p>
        </p:txBody>
      </p:sp>
      <p:sp>
        <p:nvSpPr>
          <p:cNvPr id="3" name="Content Placeholder 2"/>
          <p:cNvSpPr>
            <a:spLocks noGrp="1"/>
          </p:cNvSpPr>
          <p:nvPr>
            <p:ph idx="1"/>
          </p:nvPr>
        </p:nvSpPr>
        <p:spPr/>
        <p:txBody>
          <a:bodyPr>
            <a:normAutofit fontScale="92500"/>
          </a:bodyPr>
          <a:lstStyle/>
          <a:p>
            <a:r>
              <a:rPr lang="en-US" dirty="0" smtClean="0"/>
              <a:t>As the formula for the confidence interval indicates, the smaller the standard errors, the “tighter" our resulting confidence intervals will be, and larger standard errors will produce “wider" confidence intervals.</a:t>
            </a:r>
          </a:p>
          <a:p>
            <a:r>
              <a:rPr lang="en-US" dirty="0" smtClean="0"/>
              <a:t>If we are interested in estimating population values, based on our samples, with as much precision as possible, then it is desirable to have tighter instead of wider confidence intervals.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comparisons</a:t>
            </a:r>
            <a:endParaRPr lang="en-US" dirty="0"/>
          </a:p>
        </p:txBody>
      </p:sp>
      <p:sp>
        <p:nvSpPr>
          <p:cNvPr id="3" name="Content Placeholder 2"/>
          <p:cNvSpPr>
            <a:spLocks noGrp="1"/>
          </p:cNvSpPr>
          <p:nvPr>
            <p:ph idx="1"/>
          </p:nvPr>
        </p:nvSpPr>
        <p:spPr>
          <a:xfrm>
            <a:off x="457200" y="1600201"/>
            <a:ext cx="8229600" cy="1219200"/>
          </a:xfrm>
        </p:spPr>
        <p:txBody>
          <a:bodyPr>
            <a:normAutofit fontScale="92500" lnSpcReduction="20000"/>
          </a:bodyPr>
          <a:lstStyle/>
          <a:p>
            <a:r>
              <a:rPr lang="en-US" dirty="0" smtClean="0"/>
              <a:t>Instead of having our sample of 1,004, suppose we had 2,500 people. Then our standard errors would have been:</a:t>
            </a:r>
            <a:endParaRPr lang="en-US" dirty="0"/>
          </a:p>
        </p:txBody>
      </p:sp>
      <p:sp>
        <p:nvSpPr>
          <p:cNvPr id="4" name="TextBox 3"/>
          <p:cNvSpPr txBox="1"/>
          <p:nvPr/>
        </p:nvSpPr>
        <p:spPr>
          <a:xfrm>
            <a:off x="381000" y="3962400"/>
            <a:ext cx="8571321" cy="523220"/>
          </a:xfrm>
          <a:prstGeom prst="rect">
            <a:avLst/>
          </a:prstGeom>
          <a:noFill/>
        </p:spPr>
        <p:txBody>
          <a:bodyPr wrap="none" rtlCol="0">
            <a:spAutoFit/>
          </a:bodyPr>
          <a:lstStyle/>
          <a:p>
            <a:r>
              <a:rPr lang="en-US" sz="2800" dirty="0" smtClean="0"/>
              <a:t>Consider the opposite case. If the sample were 400, then:</a:t>
            </a:r>
            <a:endParaRPr lang="en-US" sz="2800" dirty="0"/>
          </a:p>
        </p:txBody>
      </p:sp>
      <p:sp>
        <p:nvSpPr>
          <p:cNvPr id="5" name="TextBox 4"/>
          <p:cNvSpPr txBox="1"/>
          <p:nvPr/>
        </p:nvSpPr>
        <p:spPr>
          <a:xfrm>
            <a:off x="304800" y="5715000"/>
            <a:ext cx="8874545" cy="830997"/>
          </a:xfrm>
          <a:prstGeom prst="rect">
            <a:avLst/>
          </a:prstGeom>
          <a:noFill/>
        </p:spPr>
        <p:txBody>
          <a:bodyPr wrap="none" rtlCol="0">
            <a:spAutoFit/>
          </a:bodyPr>
          <a:lstStyle/>
          <a:p>
            <a:r>
              <a:rPr lang="en-US" sz="2400" dirty="0" smtClean="0"/>
              <a:t>which, when doubled to get our 95% </a:t>
            </a:r>
            <a:r>
              <a:rPr lang="en-US" sz="2400" dirty="0" smtClean="0"/>
              <a:t>confidence </a:t>
            </a:r>
            <a:r>
              <a:rPr lang="en-US" sz="2400" dirty="0" smtClean="0"/>
              <a:t>interval, would leave</a:t>
            </a:r>
          </a:p>
          <a:p>
            <a:r>
              <a:rPr lang="en-US" sz="2400" dirty="0" smtClean="0"/>
              <a:t>a plus-or-minus 0.058 (or nearly 6%) in each direction.</a:t>
            </a:r>
            <a:endParaRPr lang="en-US" sz="2400" dirty="0"/>
          </a:p>
        </p:txBody>
      </p:sp>
      <p:pic>
        <p:nvPicPr>
          <p:cNvPr id="4098" name="Picture 2"/>
          <p:cNvPicPr>
            <a:picLocks noChangeAspect="1" noChangeArrowheads="1"/>
          </p:cNvPicPr>
          <p:nvPr/>
        </p:nvPicPr>
        <p:blipFill>
          <a:blip r:embed="rId2" cstate="print"/>
          <a:srcRect/>
          <a:stretch>
            <a:fillRect/>
          </a:stretch>
        </p:blipFill>
        <p:spPr bwMode="auto">
          <a:xfrm>
            <a:off x="2824920" y="2895600"/>
            <a:ext cx="2994991" cy="914400"/>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2743200" y="4572000"/>
            <a:ext cx="2955235" cy="9144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comparisons</a:t>
            </a:r>
            <a:endParaRPr lang="en-US" dirty="0"/>
          </a:p>
        </p:txBody>
      </p:sp>
      <p:sp>
        <p:nvSpPr>
          <p:cNvPr id="3" name="Content Placeholder 2"/>
          <p:cNvSpPr>
            <a:spLocks noGrp="1"/>
          </p:cNvSpPr>
          <p:nvPr>
            <p:ph idx="1"/>
          </p:nvPr>
        </p:nvSpPr>
        <p:spPr>
          <a:xfrm>
            <a:off x="457200" y="1600201"/>
            <a:ext cx="8229600" cy="838200"/>
          </a:xfrm>
        </p:spPr>
        <p:txBody>
          <a:bodyPr/>
          <a:lstStyle/>
          <a:p>
            <a:r>
              <a:rPr lang="en-US" dirty="0" smtClean="0"/>
              <a:t>If n = 64 (!), then the standard error would be:</a:t>
            </a:r>
            <a:endParaRPr lang="en-US" dirty="0"/>
          </a:p>
        </p:txBody>
      </p:sp>
      <p:pic>
        <p:nvPicPr>
          <p:cNvPr id="5122" name="Picture 2"/>
          <p:cNvPicPr>
            <a:picLocks noChangeAspect="1" noChangeArrowheads="1"/>
          </p:cNvPicPr>
          <p:nvPr/>
        </p:nvPicPr>
        <p:blipFill>
          <a:blip r:embed="rId2" cstate="print"/>
          <a:srcRect/>
          <a:stretch>
            <a:fillRect/>
          </a:stretch>
        </p:blipFill>
        <p:spPr bwMode="auto">
          <a:xfrm>
            <a:off x="2606721" y="2819400"/>
            <a:ext cx="3336879" cy="1035051"/>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look ahead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this chapter, all we have done is talk about the process of statistical inference with a single variable.</a:t>
            </a:r>
          </a:p>
          <a:p>
            <a:r>
              <a:rPr lang="en-US" dirty="0" smtClean="0"/>
              <a:t>In Chapter 7, you will learn three different ways to move into the world of </a:t>
            </a:r>
            <a:r>
              <a:rPr lang="en-US" dirty="0" err="1" smtClean="0"/>
              <a:t>bivariate</a:t>
            </a:r>
            <a:r>
              <a:rPr lang="en-US" dirty="0" smtClean="0"/>
              <a:t> hypothesis testing. We will examine relationships between two variables, typically in a sample, and then make probabilistic assessments of the likelihood that those relationships  exist in the population.</a:t>
            </a:r>
          </a:p>
          <a:p>
            <a:r>
              <a:rPr lang="en-US" dirty="0" smtClean="0"/>
              <a:t>The logic is identical to what you have just learned; we merely extend it to cover relationships between two variables.</a:t>
            </a:r>
          </a:p>
          <a:p>
            <a:r>
              <a:rPr lang="en-US" dirty="0" smtClean="0"/>
              <a:t>After that, in Chapter 8, you will learn one other way to conduct hypothesis tests involving two variables--the </a:t>
            </a:r>
            <a:r>
              <a:rPr lang="en-US" dirty="0" err="1" smtClean="0"/>
              <a:t>bivariate</a:t>
            </a:r>
            <a:r>
              <a:rPr lang="en-US" dirty="0" smtClean="0"/>
              <a:t> regression model.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Populations versus samples</a:t>
            </a:r>
            <a:endParaRPr lang="en-US" dirty="0"/>
          </a:p>
        </p:txBody>
      </p:sp>
      <p:sp>
        <p:nvSpPr>
          <p:cNvPr id="3" name="Content Placeholder 2"/>
          <p:cNvSpPr>
            <a:spLocks noGrp="1"/>
          </p:cNvSpPr>
          <p:nvPr>
            <p:ph idx="1"/>
          </p:nvPr>
        </p:nvSpPr>
        <p:spPr/>
        <p:txBody>
          <a:bodyPr/>
          <a:lstStyle/>
          <a:p>
            <a:r>
              <a:rPr lang="en-US" dirty="0" smtClean="0"/>
              <a:t>But we also know that many of our statistics are derived from </a:t>
            </a:r>
            <a:r>
              <a:rPr lang="en-US" b="1" dirty="0" smtClean="0"/>
              <a:t>samples</a:t>
            </a:r>
            <a:r>
              <a:rPr lang="en-US" dirty="0" smtClean="0"/>
              <a:t> of data. We've said that we tend not to care about our samples in and of themselves, but only insofar as they tell us something about the </a:t>
            </a:r>
            <a:r>
              <a:rPr lang="en-US" b="1" dirty="0" smtClean="0"/>
              <a:t>population</a:t>
            </a:r>
            <a:r>
              <a:rPr lang="en-US" dirty="0" smtClean="0"/>
              <a:t> as a whole.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is statistical inference</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Statistical inference </a:t>
            </a:r>
            <a:r>
              <a:rPr lang="en-US" dirty="0" smtClean="0"/>
              <a:t>is the process of making probabilistic statements about a population characteristic based on our knowledge of the sample characteristic.</a:t>
            </a:r>
          </a:p>
          <a:p>
            <a:r>
              <a:rPr lang="en-US" dirty="0" smtClean="0"/>
              <a:t>In other words, there are things we know about with certainty—like the mean of some variable in our sample. But we care about the likely values of that variable in the entire population. Since we almost never have data for an entire population, we need to use what we know to infer the likely range of values in the population.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that possible?</a:t>
            </a:r>
            <a:endParaRPr lang="en-US" dirty="0"/>
          </a:p>
        </p:txBody>
      </p:sp>
      <p:sp>
        <p:nvSpPr>
          <p:cNvPr id="3" name="Content Placeholder 2"/>
          <p:cNvSpPr>
            <a:spLocks noGrp="1"/>
          </p:cNvSpPr>
          <p:nvPr>
            <p:ph idx="1"/>
          </p:nvPr>
        </p:nvSpPr>
        <p:spPr/>
        <p:txBody>
          <a:bodyPr>
            <a:normAutofit lnSpcReduction="10000"/>
          </a:bodyPr>
          <a:lstStyle/>
          <a:p>
            <a:r>
              <a:rPr lang="en-US" dirty="0" smtClean="0"/>
              <a:t>If we only see a sample of data--even a randomly selected sample--how can we possibly know anything about the vast majority of individuals for whom we don't have data?</a:t>
            </a:r>
          </a:p>
          <a:p>
            <a:r>
              <a:rPr lang="en-US" dirty="0" smtClean="0"/>
              <a:t>There is a way, and its called the Central Limit Theorem.</a:t>
            </a:r>
          </a:p>
          <a:p>
            <a:r>
              <a:rPr lang="en-US" dirty="0" smtClean="0"/>
              <a:t>First, though, a detour into some probability theory.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Suppose that you have a pillowcase with 550 blue beads and 450 red beads in it.</a:t>
            </a:r>
          </a:p>
          <a:p>
            <a:r>
              <a:rPr lang="en-US" dirty="0" smtClean="0"/>
              <a:t>You have a friend reach her hand into the pillowcase—no peeking!--and have her draw out 100 beads, and then count the red and blue beads.</a:t>
            </a:r>
          </a:p>
          <a:p>
            <a:r>
              <a:rPr lang="en-US" dirty="0" smtClean="0"/>
              <a:t>She happened to draw 46 red beads and 54 blue ones.</a:t>
            </a:r>
          </a:p>
          <a:p>
            <a:r>
              <a:rPr lang="en-US" dirty="0" smtClean="0"/>
              <a:t>The key question: Based on her count, what is her best guess about the percentage of red beads versus blue beads in the entire pillowcase?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the laws of probability</a:t>
            </a:r>
            <a:br>
              <a:rPr lang="en-US" dirty="0" smtClean="0"/>
            </a:br>
            <a:r>
              <a:rPr lang="en-US" dirty="0" smtClean="0"/>
              <a:t>apply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 the above example, the laws of probability are useful for taking particular information about a characteristic of an observed sample of data and attempting to generalize that information to the underlying and unobserved population.</a:t>
            </a:r>
          </a:p>
          <a:p>
            <a:r>
              <a:rPr lang="en-US" dirty="0" smtClean="0"/>
              <a:t>The observed sample above, of course, is the sample of 100 that your friend drew from the pillowcase.</a:t>
            </a:r>
          </a:p>
          <a:p>
            <a:r>
              <a:rPr lang="en-US" dirty="0" smtClean="0"/>
              <a:t>The underlying population is represented by the 1000 beads in the bag.</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fontScale="92500"/>
          </a:bodyPr>
          <a:lstStyle/>
          <a:p>
            <a:r>
              <a:rPr lang="en-US" dirty="0" smtClean="0"/>
              <a:t>An </a:t>
            </a:r>
            <a:r>
              <a:rPr lang="en-US" b="1" dirty="0" smtClean="0"/>
              <a:t>outcome</a:t>
            </a:r>
            <a:r>
              <a:rPr lang="en-US" dirty="0" smtClean="0"/>
              <a:t> is the result of a random observation.</a:t>
            </a:r>
          </a:p>
          <a:p>
            <a:r>
              <a:rPr lang="en-US" dirty="0" smtClean="0"/>
              <a:t>Two or more outcomes can be said to be </a:t>
            </a:r>
            <a:r>
              <a:rPr lang="en-US" b="1" dirty="0" smtClean="0"/>
              <a:t>independent outcomes</a:t>
            </a:r>
            <a:r>
              <a:rPr lang="en-US" dirty="0" smtClean="0"/>
              <a:t> if the realization of one of the outcomes does not affect the realization of the other outcomes. (For example, the roll of two dice represents independent outcomes, because the outcome of the first die does not affect the outcome of the second die.)</a:t>
            </a:r>
            <a:endParaRPr lang="en-US" dirty="0"/>
          </a:p>
        </p:txBody>
      </p:sp>
    </p:spTree>
  </p:cSld>
  <p:clrMapOvr>
    <a:masterClrMapping/>
  </p:clrMapOvr>
</p:sld>
</file>

<file path=ppt/theme/theme1.xml><?xml version="1.0" encoding="utf-8"?>
<a:theme xmlns:a="http://schemas.openxmlformats.org/drawingml/2006/main" name="FPSR2B">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FPSR2B</Template>
  <TotalTime>1908</TotalTime>
  <Words>2121</Words>
  <Application>Microsoft Office PowerPoint</Application>
  <PresentationFormat>On-screen Show (4:3)</PresentationFormat>
  <Paragraphs>112</Paragraphs>
  <Slides>35</Slides>
  <Notes>0</Notes>
  <HiddenSlides>0</HiddenSlides>
  <MMClips>0</MMClips>
  <ScaleCrop>false</ScaleCrop>
  <HeadingPairs>
    <vt:vector size="4" baseType="variant">
      <vt:variant>
        <vt:lpstr>Theme</vt:lpstr>
      </vt:variant>
      <vt:variant>
        <vt:i4>2</vt:i4>
      </vt:variant>
      <vt:variant>
        <vt:lpstr>Slide Titles</vt:lpstr>
      </vt:variant>
      <vt:variant>
        <vt:i4>35</vt:i4>
      </vt:variant>
    </vt:vector>
  </HeadingPairs>
  <TitlesOfParts>
    <vt:vector size="37" baseType="lpstr">
      <vt:lpstr>FPSR2B</vt:lpstr>
      <vt:lpstr>1_Office Theme</vt:lpstr>
      <vt:lpstr>The Fundamentals of Political Science Research, 2nd Edition</vt:lpstr>
      <vt:lpstr>Chapter 6 Outline</vt:lpstr>
      <vt:lpstr>Looking back, looking ahead</vt:lpstr>
      <vt:lpstr>Populations versus samples</vt:lpstr>
      <vt:lpstr>This is statistical inference</vt:lpstr>
      <vt:lpstr>How is that possible?</vt:lpstr>
      <vt:lpstr>An example</vt:lpstr>
      <vt:lpstr>How the laws of probability apply</vt:lpstr>
      <vt:lpstr>Definitions</vt:lpstr>
      <vt:lpstr>Properties of probability</vt:lpstr>
      <vt:lpstr>Remember the goal</vt:lpstr>
      <vt:lpstr>The normal distribution</vt:lpstr>
      <vt:lpstr>What is a “normal”  distribution?</vt:lpstr>
      <vt:lpstr>It looks like this</vt:lpstr>
      <vt:lpstr>Why is it useful?</vt:lpstr>
      <vt:lpstr>The 68 - 95 - 99 rule</vt:lpstr>
      <vt:lpstr>Are all distributions normal?</vt:lpstr>
      <vt:lpstr>But…</vt:lpstr>
      <vt:lpstr>An example</vt:lpstr>
      <vt:lpstr>A uniform (not normal)  distribution</vt:lpstr>
      <vt:lpstr>That’s not normal</vt:lpstr>
      <vt:lpstr>It would be normal</vt:lpstr>
      <vt:lpstr>This is the Central Limit  Theorem</vt:lpstr>
      <vt:lpstr>Then…</vt:lpstr>
      <vt:lpstr>A polling result from  October 2006</vt:lpstr>
      <vt:lpstr>The results</vt:lpstr>
      <vt:lpstr>What we know with certainty  about the sample</vt:lpstr>
      <vt:lpstr>What about the population as a whole?</vt:lpstr>
      <vt:lpstr>Creating a confidence interval</vt:lpstr>
      <vt:lpstr>Those plus-or-minus figures</vt:lpstr>
      <vt:lpstr>Random samples vs. samples of convenience</vt:lpstr>
      <vt:lpstr>How much does sample  size matter?</vt:lpstr>
      <vt:lpstr>Some comparisons</vt:lpstr>
      <vt:lpstr>More comparisons</vt:lpstr>
      <vt:lpstr>A look ahead</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Fundamentals of Political Science Research</dc:title>
  <dc:creator>g-whitten</dc:creator>
  <cp:lastModifiedBy>ryan</cp:lastModifiedBy>
  <cp:revision>50</cp:revision>
  <dcterms:created xsi:type="dcterms:W3CDTF">2013-05-08T21:29:38Z</dcterms:created>
  <dcterms:modified xsi:type="dcterms:W3CDTF">2018-02-20T19:15:43Z</dcterms:modified>
</cp:coreProperties>
</file>